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heme/themeOverride12.xml" ContentType="application/vnd.openxmlformats-officedocument.themeOverr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theme/themeOverride1.xml" ContentType="application/vnd.openxmlformats-officedocument.themeOverride+xml"/>
  <Override PartName="/ppt/theme/themeOverride68.xml" ContentType="application/vnd.openxmlformats-officedocument.themeOverride+xml"/>
  <Override PartName="/ppt/theme/themeOverride79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heme/themeOverride39.xml" ContentType="application/vnd.openxmlformats-officedocument.themeOverride+xml"/>
  <Override PartName="/ppt/theme/themeOverride57.xml" ContentType="application/vnd.openxmlformats-officedocument.themeOverride+xml"/>
  <Override PartName="/ppt/theme/themeOverride86.xml" ContentType="application/vnd.openxmlformats-officedocument.themeOverride+xml"/>
  <Override PartName="/ppt/theme/themeOverride17.xml" ContentType="application/vnd.openxmlformats-officedocument.themeOverride+xml"/>
  <Override PartName="/ppt/theme/themeOverride28.xml" ContentType="application/vnd.openxmlformats-officedocument.themeOverride+xml"/>
  <Override PartName="/ppt/theme/themeOverride46.xml" ContentType="application/vnd.openxmlformats-officedocument.themeOverride+xml"/>
  <Override PartName="/ppt/theme/themeOverride64.xml" ContentType="application/vnd.openxmlformats-officedocument.themeOverride+xml"/>
  <Override PartName="/ppt/theme/themeOverride75.xml" ContentType="application/vnd.openxmlformats-officedocument.themeOverride+xml"/>
  <Override PartName="/ppt/theme/themeOverride24.xml" ContentType="application/vnd.openxmlformats-officedocument.themeOverride+xml"/>
  <Override PartName="/ppt/theme/themeOverride35.xml" ContentType="application/vnd.openxmlformats-officedocument.themeOverride+xml"/>
  <Override PartName="/ppt/theme/themeOverride53.xml" ContentType="application/vnd.openxmlformats-officedocument.themeOverride+xml"/>
  <Override PartName="/ppt/theme/themeOverride71.xml" ContentType="application/vnd.openxmlformats-officedocument.themeOverride+xml"/>
  <Override PartName="/ppt/theme/themeOverride82.xml" ContentType="application/vnd.openxmlformats-officedocument.themeOverr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theme/themeOverride13.xml" ContentType="application/vnd.openxmlformats-officedocument.themeOverride+xml"/>
  <Override PartName="/ppt/theme/themeOverride42.xml" ContentType="application/vnd.openxmlformats-officedocument.themeOverride+xml"/>
  <Override PartName="/ppt/theme/themeOverride60.xml" ContentType="application/vnd.openxmlformats-officedocument.themeOverr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Override20.xml" ContentType="application/vnd.openxmlformats-officedocument.themeOverride+xml"/>
  <Override PartName="/ppt/theme/themeOverride31.xml" ContentType="application/vnd.openxmlformats-officedocument.themeOverr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heme/themeOverride2.xml" ContentType="application/vnd.openxmlformats-officedocument.themeOverride+xml"/>
  <Override PartName="/ppt/theme/themeOverride69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heme/themeOverride29.xml" ContentType="application/vnd.openxmlformats-officedocument.themeOverride+xml"/>
  <Override PartName="/ppt/theme/themeOverride47.xml" ContentType="application/vnd.openxmlformats-officedocument.themeOverride+xml"/>
  <Override PartName="/ppt/theme/themeOverride58.xml" ContentType="application/vnd.openxmlformats-officedocument.themeOverride+xml"/>
  <Override PartName="/ppt/theme/themeOverride76.xml" ContentType="application/vnd.openxmlformats-officedocument.themeOverride+xml"/>
  <Override PartName="/ppt/slideLayouts/slideLayout10.xml" ContentType="application/vnd.openxmlformats-officedocument.presentationml.slideLayout+xml"/>
  <Default Extension="gif" ContentType="image/gif"/>
  <Override PartName="/ppt/theme/themeOverride18.xml" ContentType="application/vnd.openxmlformats-officedocument.themeOverride+xml"/>
  <Override PartName="/ppt/theme/themeOverride36.xml" ContentType="application/vnd.openxmlformats-officedocument.themeOverride+xml"/>
  <Override PartName="/ppt/theme/themeOverride65.xml" ContentType="application/vnd.openxmlformats-officedocument.themeOverride+xml"/>
  <Override PartName="/ppt/theme/themeOverride83.xml" ContentType="application/vnd.openxmlformats-officedocument.themeOverride+xml"/>
  <Override PartName="/ppt/slides/slide89.xml" ContentType="application/vnd.openxmlformats-officedocument.presentationml.slide+xml"/>
  <Override PartName="/ppt/theme/themeOverride25.xml" ContentType="application/vnd.openxmlformats-officedocument.themeOverride+xml"/>
  <Override PartName="/ppt/theme/themeOverride43.xml" ContentType="application/vnd.openxmlformats-officedocument.themeOverride+xml"/>
  <Override PartName="/ppt/theme/themeOverride54.xml" ContentType="application/vnd.openxmlformats-officedocument.themeOverride+xml"/>
  <Override PartName="/ppt/theme/themeOverride72.xml" ContentType="application/vnd.openxmlformats-officedocument.themeOverr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theme/themeOverride14.xml" ContentType="application/vnd.openxmlformats-officedocument.themeOverride+xml"/>
  <Override PartName="/ppt/theme/themeOverride32.xml" ContentType="application/vnd.openxmlformats-officedocument.themeOverride+xml"/>
  <Override PartName="/ppt/theme/themeOverride61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Override7.xml" ContentType="application/vnd.openxmlformats-officedocument.themeOverride+xml"/>
  <Override PartName="/ppt/theme/themeOverride21.xml" ContentType="application/vnd.openxmlformats-officedocument.themeOverride+xml"/>
  <Override PartName="/ppt/theme/themeOverride50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theme/themeOverride59.xml" ContentType="application/vnd.openxmlformats-officedocument.themeOverr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Override19.xml" ContentType="application/vnd.openxmlformats-officedocument.themeOverride+xml"/>
  <Override PartName="/ppt/theme/themeOverride48.xml" ContentType="application/vnd.openxmlformats-officedocument.themeOverride+xml"/>
  <Override PartName="/ppt/theme/themeOverride66.xml" ContentType="application/vnd.openxmlformats-officedocument.themeOverride+xml"/>
  <Override PartName="/ppt/theme/themeOverride77.xml" ContentType="application/vnd.openxmlformats-officedocument.themeOverride+xml"/>
  <Override PartName="/ppt/theme/themeOverride37.xml" ContentType="application/vnd.openxmlformats-officedocument.themeOverride+xml"/>
  <Override PartName="/ppt/theme/themeOverride55.xml" ContentType="application/vnd.openxmlformats-officedocument.themeOverride+xml"/>
  <Override PartName="/ppt/theme/themeOverride84.xml" ContentType="application/vnd.openxmlformats-officedocument.themeOverride+xml"/>
  <Override PartName="/ppt/slides/slide79.xml" ContentType="application/vnd.openxmlformats-officedocument.presentationml.slide+xml"/>
  <Override PartName="/ppt/theme/themeOverride15.xml" ContentType="application/vnd.openxmlformats-officedocument.themeOverride+xml"/>
  <Override PartName="/ppt/theme/themeOverride26.xml" ContentType="application/vnd.openxmlformats-officedocument.themeOverride+xml"/>
  <Override PartName="/ppt/theme/themeOverride44.xml" ContentType="application/vnd.openxmlformats-officedocument.themeOverride+xml"/>
  <Override PartName="/ppt/theme/themeOverride62.xml" ContentType="application/vnd.openxmlformats-officedocument.themeOverride+xml"/>
  <Override PartName="/ppt/theme/themeOverride73.xml" ContentType="application/vnd.openxmlformats-officedocument.themeOverr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theme/themeOverride22.xml" ContentType="application/vnd.openxmlformats-officedocument.themeOverride+xml"/>
  <Override PartName="/ppt/theme/themeOverride33.xml" ContentType="application/vnd.openxmlformats-officedocument.themeOverride+xml"/>
  <Override PartName="/ppt/theme/themeOverride51.xml" ContentType="application/vnd.openxmlformats-officedocument.themeOverride+xml"/>
  <Override PartName="/ppt/theme/themeOverride80.xml" ContentType="application/vnd.openxmlformats-officedocument.themeOverr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theme/themeOverride40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theme/themeOverride4.xml" ContentType="application/vnd.openxmlformats-officedocument.themeOverr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78.xml" ContentType="application/vnd.openxmlformats-officedocument.themeOverride+xml"/>
  <Override PartName="/ppt/slides/slide20.xml" ContentType="application/vnd.openxmlformats-officedocument.presentationml.slide+xml"/>
  <Override PartName="/ppt/theme/themeOverride38.xml" ContentType="application/vnd.openxmlformats-officedocument.themeOverride+xml"/>
  <Override PartName="/ppt/theme/themeOverride49.xml" ContentType="application/vnd.openxmlformats-officedocument.themeOverride+xml"/>
  <Override PartName="/ppt/theme/themeOverride67.xml" ContentType="application/vnd.openxmlformats-officedocument.themeOverride+xml"/>
  <Override PartName="/ppt/theme/themeOverride85.xml" ContentType="application/vnd.openxmlformats-officedocument.themeOverride+xml"/>
  <Override PartName="/ppt/theme/themeOverride27.xml" ContentType="application/vnd.openxmlformats-officedocument.themeOverride+xml"/>
  <Override PartName="/ppt/theme/themeOverride45.xml" ContentType="application/vnd.openxmlformats-officedocument.themeOverride+xml"/>
  <Override PartName="/ppt/theme/themeOverride56.xml" ContentType="application/vnd.openxmlformats-officedocument.themeOverride+xml"/>
  <Override PartName="/ppt/theme/themeOverride74.xml" ContentType="application/vnd.openxmlformats-officedocument.themeOverride+xml"/>
  <Override PartName="/ppt/theme/themeOverride16.xml" ContentType="application/vnd.openxmlformats-officedocument.themeOverride+xml"/>
  <Override PartName="/ppt/theme/themeOverride34.xml" ContentType="application/vnd.openxmlformats-officedocument.themeOverride+xml"/>
  <Override PartName="/ppt/theme/themeOverride63.xml" ContentType="application/vnd.openxmlformats-officedocument.themeOverride+xml"/>
  <Override PartName="/ppt/theme/themeOverride81.xml" ContentType="application/vnd.openxmlformats-officedocument.themeOverr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theme/themeOverride9.xml" ContentType="application/vnd.openxmlformats-officedocument.themeOverride+xml"/>
  <Override PartName="/ppt/theme/themeOverride23.xml" ContentType="application/vnd.openxmlformats-officedocument.themeOverride+xml"/>
  <Override PartName="/ppt/theme/themeOverride41.xml" ContentType="application/vnd.openxmlformats-officedocument.themeOverride+xml"/>
  <Override PartName="/ppt/theme/themeOverride52.xml" ContentType="application/vnd.openxmlformats-officedocument.themeOverride+xml"/>
  <Override PartName="/ppt/theme/themeOverride70.xml" ContentType="application/vnd.openxmlformats-officedocument.themeOverr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theme/themeOverride30.xml" ContentType="application/vnd.openxmlformats-officedocument.themeOverr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99" r:id="rId21"/>
    <p:sldId id="276" r:id="rId22"/>
    <p:sldId id="277" r:id="rId23"/>
    <p:sldId id="327" r:id="rId24"/>
    <p:sldId id="328" r:id="rId25"/>
    <p:sldId id="329" r:id="rId26"/>
    <p:sldId id="330" r:id="rId27"/>
    <p:sldId id="278" r:id="rId28"/>
    <p:sldId id="279" r:id="rId29"/>
    <p:sldId id="280" r:id="rId30"/>
    <p:sldId id="300" r:id="rId31"/>
    <p:sldId id="301" r:id="rId32"/>
    <p:sldId id="303" r:id="rId33"/>
    <p:sldId id="305" r:id="rId34"/>
    <p:sldId id="304" r:id="rId35"/>
    <p:sldId id="281" r:id="rId36"/>
    <p:sldId id="331" r:id="rId37"/>
    <p:sldId id="332" r:id="rId38"/>
    <p:sldId id="333" r:id="rId39"/>
    <p:sldId id="334" r:id="rId40"/>
    <p:sldId id="282" r:id="rId41"/>
    <p:sldId id="335" r:id="rId42"/>
    <p:sldId id="337" r:id="rId43"/>
    <p:sldId id="336" r:id="rId44"/>
    <p:sldId id="283" r:id="rId45"/>
    <p:sldId id="286" r:id="rId46"/>
    <p:sldId id="284" r:id="rId47"/>
    <p:sldId id="285" r:id="rId48"/>
    <p:sldId id="314" r:id="rId49"/>
    <p:sldId id="315" r:id="rId50"/>
    <p:sldId id="289" r:id="rId51"/>
    <p:sldId id="306" r:id="rId52"/>
    <p:sldId id="307" r:id="rId53"/>
    <p:sldId id="308" r:id="rId54"/>
    <p:sldId id="309" r:id="rId55"/>
    <p:sldId id="287" r:id="rId56"/>
    <p:sldId id="320" r:id="rId57"/>
    <p:sldId id="321" r:id="rId58"/>
    <p:sldId id="288" r:id="rId59"/>
    <p:sldId id="322" r:id="rId60"/>
    <p:sldId id="323" r:id="rId61"/>
    <p:sldId id="324" r:id="rId62"/>
    <p:sldId id="325" r:id="rId63"/>
    <p:sldId id="326" r:id="rId64"/>
    <p:sldId id="290" r:id="rId65"/>
    <p:sldId id="317" r:id="rId66"/>
    <p:sldId id="318" r:id="rId67"/>
    <p:sldId id="319" r:id="rId68"/>
    <p:sldId id="347" r:id="rId69"/>
    <p:sldId id="348" r:id="rId70"/>
    <p:sldId id="349" r:id="rId71"/>
    <p:sldId id="350" r:id="rId72"/>
    <p:sldId id="291" r:id="rId73"/>
    <p:sldId id="310" r:id="rId74"/>
    <p:sldId id="311" r:id="rId75"/>
    <p:sldId id="313" r:id="rId76"/>
    <p:sldId id="338" r:id="rId77"/>
    <p:sldId id="339" r:id="rId78"/>
    <p:sldId id="340" r:id="rId79"/>
    <p:sldId id="341" r:id="rId80"/>
    <p:sldId id="342" r:id="rId81"/>
    <p:sldId id="343" r:id="rId82"/>
    <p:sldId id="344" r:id="rId83"/>
    <p:sldId id="346" r:id="rId84"/>
    <p:sldId id="292" r:id="rId85"/>
    <p:sldId id="294" r:id="rId86"/>
    <p:sldId id="355" r:id="rId87"/>
    <p:sldId id="295" r:id="rId88"/>
    <p:sldId id="296" r:id="rId89"/>
    <p:sldId id="351" r:id="rId90"/>
    <p:sldId id="352" r:id="rId91"/>
    <p:sldId id="353" r:id="rId92"/>
    <p:sldId id="354" r:id="rId93"/>
    <p:sldId id="297" r:id="rId94"/>
    <p:sldId id="298" r:id="rId95"/>
    <p:sldId id="293" r:id="rId96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E345"/>
    <a:srgbClr val="73AAE7"/>
    <a:srgbClr val="69A4E5"/>
    <a:srgbClr val="17A6D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57" autoAdjust="0"/>
    <p:restoredTop sz="94660"/>
  </p:normalViewPr>
  <p:slideViewPr>
    <p:cSldViewPr>
      <p:cViewPr varScale="1">
        <p:scale>
          <a:sx n="62" d="100"/>
          <a:sy n="62" d="100"/>
        </p:scale>
        <p:origin x="-90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59757-F283-446C-8389-486865E3C302}" type="datetimeFigureOut">
              <a:rPr lang="hr-HR" smtClean="0"/>
              <a:pPr/>
              <a:t>29.3.2012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2D468-FEBB-4CBE-AB4A-C848036C778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3000"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59757-F283-446C-8389-486865E3C302}" type="datetimeFigureOut">
              <a:rPr lang="hr-HR" smtClean="0"/>
              <a:pPr/>
              <a:t>29.3.2012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2D468-FEBB-4CBE-AB4A-C848036C778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3000"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59757-F283-446C-8389-486865E3C302}" type="datetimeFigureOut">
              <a:rPr lang="hr-HR" smtClean="0"/>
              <a:pPr/>
              <a:t>29.3.2012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2D468-FEBB-4CBE-AB4A-C848036C778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3000"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59757-F283-446C-8389-486865E3C302}" type="datetimeFigureOut">
              <a:rPr lang="hr-HR" smtClean="0"/>
              <a:pPr/>
              <a:t>29.3.2012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2D468-FEBB-4CBE-AB4A-C848036C778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3000"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59757-F283-446C-8389-486865E3C302}" type="datetimeFigureOut">
              <a:rPr lang="hr-HR" smtClean="0"/>
              <a:pPr/>
              <a:t>29.3.2012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2D468-FEBB-4CBE-AB4A-C848036C778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3000"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59757-F283-446C-8389-486865E3C302}" type="datetimeFigureOut">
              <a:rPr lang="hr-HR" smtClean="0"/>
              <a:pPr/>
              <a:t>29.3.2012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2D468-FEBB-4CBE-AB4A-C848036C778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3000"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59757-F283-446C-8389-486865E3C302}" type="datetimeFigureOut">
              <a:rPr lang="hr-HR" smtClean="0"/>
              <a:pPr/>
              <a:t>29.3.2012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2D468-FEBB-4CBE-AB4A-C848036C778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3000"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59757-F283-446C-8389-486865E3C302}" type="datetimeFigureOut">
              <a:rPr lang="hr-HR" smtClean="0"/>
              <a:pPr/>
              <a:t>29.3.2012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2D468-FEBB-4CBE-AB4A-C848036C778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3000"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59757-F283-446C-8389-486865E3C302}" type="datetimeFigureOut">
              <a:rPr lang="hr-HR" smtClean="0"/>
              <a:pPr/>
              <a:t>29.3.2012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2D468-FEBB-4CBE-AB4A-C848036C778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3000"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59757-F283-446C-8389-486865E3C302}" type="datetimeFigureOut">
              <a:rPr lang="hr-HR" smtClean="0"/>
              <a:pPr/>
              <a:t>29.3.2012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2D468-FEBB-4CBE-AB4A-C848036C778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3000"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59757-F283-446C-8389-486865E3C302}" type="datetimeFigureOut">
              <a:rPr lang="hr-HR" smtClean="0"/>
              <a:pPr/>
              <a:t>29.3.2012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2D468-FEBB-4CBE-AB4A-C848036C778D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 spd="slow" advClick="0" advTm="3000"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59757-F283-446C-8389-486865E3C302}" type="datetimeFigureOut">
              <a:rPr lang="hr-HR" smtClean="0"/>
              <a:pPr/>
              <a:t>29.3.2012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2D468-FEBB-4CBE-AB4A-C848036C778D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3000">
    <p:whee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informatika\Desktop\u&#269;eni&#269;ka%20zadruga\pjesma.wma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jesma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596336" y="62068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wheel/>
  </p:transition>
  <p:timing>
    <p:tnLst>
      <p:par>
        <p:cTn id="1" dur="indefinite" restart="never" nodeType="tmRoot">
          <p:childTnLst>
            <p:audio>
              <p:cMediaNode vol="100000" numSld="95"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35280" cy="1143000"/>
          </a:xfrm>
        </p:spPr>
        <p:txBody>
          <a:bodyPr>
            <a:noAutofit/>
          </a:bodyPr>
          <a:lstStyle/>
          <a:p>
            <a:r>
              <a:rPr lang="hr-H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.C.M.E. Secret Agent" pitchFamily="34" charset="0"/>
              </a:rPr>
              <a:t>Zadružni odbor učeničke zadruge “Dunav”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95536" y="1412776"/>
          <a:ext cx="8229600" cy="524833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42392"/>
                <a:gridCol w="2581944"/>
                <a:gridCol w="5205264"/>
              </a:tblGrid>
              <a:tr h="615643">
                <a:tc>
                  <a:txBody>
                    <a:bodyPr/>
                    <a:lstStyle/>
                    <a:p>
                      <a:pPr algn="ctr"/>
                      <a:r>
                        <a:rPr lang="hr-HR" b="0" dirty="0" smtClean="0">
                          <a:effectLst/>
                        </a:rPr>
                        <a:t>1.</a:t>
                      </a:r>
                      <a:endParaRPr lang="hr-HR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dirty="0" smtClean="0">
                          <a:latin typeface="Comic Sans MS" pitchFamily="66" charset="0"/>
                        </a:rPr>
                        <a:t>Predsjednica: </a:t>
                      </a:r>
                      <a:endParaRPr lang="hr-HR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dirty="0" smtClean="0">
                          <a:latin typeface="Comic Sans MS" pitchFamily="66" charset="0"/>
                        </a:rPr>
                        <a:t>Maja Stjepanović, prof. hrvatskog jezika i povijesti</a:t>
                      </a:r>
                      <a:endParaRPr lang="hr-HR" b="0" dirty="0"/>
                    </a:p>
                  </a:txBody>
                  <a:tcPr anchor="ctr"/>
                </a:tc>
              </a:tr>
              <a:tr h="615643">
                <a:tc>
                  <a:txBody>
                    <a:bodyPr/>
                    <a:lstStyle/>
                    <a:p>
                      <a:pPr algn="ctr"/>
                      <a:r>
                        <a:rPr lang="hr-HR" b="0" dirty="0" smtClean="0">
                          <a:effectLst/>
                        </a:rPr>
                        <a:t>2.</a:t>
                      </a:r>
                      <a:endParaRPr lang="hr-HR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dirty="0" smtClean="0">
                          <a:latin typeface="Comic Sans MS" pitchFamily="66" charset="0"/>
                        </a:rPr>
                        <a:t>Potpredsjednica: </a:t>
                      </a:r>
                      <a:endParaRPr lang="hr-HR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dirty="0" smtClean="0">
                          <a:latin typeface="Comic Sans MS" pitchFamily="66" charset="0"/>
                        </a:rPr>
                        <a:t>Ankica Strešnjak, prof. biologije i kemije</a:t>
                      </a:r>
                      <a:endParaRPr lang="hr-HR" b="0" dirty="0"/>
                    </a:p>
                  </a:txBody>
                  <a:tcPr anchor="ctr"/>
                </a:tc>
              </a:tr>
              <a:tr h="615643">
                <a:tc>
                  <a:txBody>
                    <a:bodyPr/>
                    <a:lstStyle/>
                    <a:p>
                      <a:pPr algn="ctr"/>
                      <a:r>
                        <a:rPr lang="hr-HR" b="0" dirty="0" smtClean="0">
                          <a:effectLst/>
                        </a:rPr>
                        <a:t>3.</a:t>
                      </a:r>
                      <a:endParaRPr lang="hr-HR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dirty="0" smtClean="0">
                          <a:latin typeface="Comic Sans MS" pitchFamily="66" charset="0"/>
                        </a:rPr>
                        <a:t>Tajnica:</a:t>
                      </a:r>
                      <a:endParaRPr lang="hr-HR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 smtClean="0">
                          <a:latin typeface="Comic Sans MS" pitchFamily="66" charset="0"/>
                        </a:rPr>
                        <a:t>Smilja Janjatović, učiteljica razredne nastave</a:t>
                      </a:r>
                      <a:endParaRPr lang="hr-HR" b="0" dirty="0"/>
                    </a:p>
                  </a:txBody>
                  <a:tcPr anchor="ctr"/>
                </a:tc>
              </a:tr>
              <a:tr h="615643">
                <a:tc>
                  <a:txBody>
                    <a:bodyPr/>
                    <a:lstStyle/>
                    <a:p>
                      <a:pPr algn="ctr"/>
                      <a:r>
                        <a:rPr lang="hr-HR" b="0" dirty="0" smtClean="0">
                          <a:effectLst/>
                        </a:rPr>
                        <a:t>4.</a:t>
                      </a:r>
                      <a:endParaRPr lang="hr-HR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dirty="0" smtClean="0">
                          <a:latin typeface="Comic Sans MS" pitchFamily="66" charset="0"/>
                        </a:rPr>
                        <a:t>Roditelj:</a:t>
                      </a:r>
                      <a:endParaRPr lang="hr-HR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 smtClean="0">
                          <a:latin typeface="Comic Sans MS" pitchFamily="66" charset="0"/>
                        </a:rPr>
                        <a:t>Snežana Radić</a:t>
                      </a:r>
                      <a:endParaRPr lang="hr-HR" b="0" dirty="0"/>
                    </a:p>
                  </a:txBody>
                  <a:tcPr anchor="ctr"/>
                </a:tc>
              </a:tr>
              <a:tr h="615643">
                <a:tc>
                  <a:txBody>
                    <a:bodyPr/>
                    <a:lstStyle/>
                    <a:p>
                      <a:pPr algn="ctr"/>
                      <a:r>
                        <a:rPr lang="hr-HR" b="0" dirty="0" smtClean="0">
                          <a:effectLst/>
                        </a:rPr>
                        <a:t>5.</a:t>
                      </a:r>
                      <a:endParaRPr lang="hr-HR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dirty="0" smtClean="0">
                          <a:latin typeface="Comic Sans MS" pitchFamily="66" charset="0"/>
                        </a:rPr>
                        <a:t>Učenik: </a:t>
                      </a:r>
                      <a:endParaRPr lang="hr-HR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 smtClean="0">
                          <a:latin typeface="Comic Sans MS" pitchFamily="66" charset="0"/>
                        </a:rPr>
                        <a:t>Dorotea Arbutina (4. r.)</a:t>
                      </a:r>
                      <a:endParaRPr lang="hr-HR" b="0" dirty="0"/>
                    </a:p>
                  </a:txBody>
                  <a:tcPr anchor="ctr"/>
                </a:tc>
              </a:tr>
              <a:tr h="615643">
                <a:tc>
                  <a:txBody>
                    <a:bodyPr/>
                    <a:lstStyle/>
                    <a:p>
                      <a:pPr algn="ctr"/>
                      <a:r>
                        <a:rPr lang="hr-HR" b="0" dirty="0" smtClean="0">
                          <a:effectLst/>
                        </a:rPr>
                        <a:t>6.</a:t>
                      </a:r>
                      <a:endParaRPr lang="hr-HR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dirty="0" smtClean="0">
                          <a:latin typeface="Comic Sans MS" pitchFamily="66" charset="0"/>
                        </a:rPr>
                        <a:t>Učenik: </a:t>
                      </a:r>
                      <a:endParaRPr lang="hr-HR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 smtClean="0">
                          <a:latin typeface="Comic Sans MS" pitchFamily="66" charset="0"/>
                        </a:rPr>
                        <a:t>Nikolina Bradarić (5. r.)</a:t>
                      </a:r>
                      <a:endParaRPr lang="hr-HR" b="0" dirty="0"/>
                    </a:p>
                  </a:txBody>
                  <a:tcPr anchor="ctr"/>
                </a:tc>
              </a:tr>
              <a:tr h="615643">
                <a:tc>
                  <a:txBody>
                    <a:bodyPr/>
                    <a:lstStyle/>
                    <a:p>
                      <a:pPr algn="ctr"/>
                      <a:r>
                        <a:rPr lang="hr-HR" b="0" dirty="0" smtClean="0">
                          <a:effectLst/>
                        </a:rPr>
                        <a:t>7.</a:t>
                      </a:r>
                      <a:endParaRPr lang="hr-HR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dirty="0" smtClean="0">
                          <a:latin typeface="Comic Sans MS" pitchFamily="66" charset="0"/>
                        </a:rPr>
                        <a:t>Učenik: </a:t>
                      </a:r>
                      <a:endParaRPr lang="hr-HR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 smtClean="0">
                          <a:latin typeface="Comic Sans MS" pitchFamily="66" charset="0"/>
                        </a:rPr>
                        <a:t>Marija Magdalena Budimir (7. r.)</a:t>
                      </a:r>
                      <a:endParaRPr lang="hr-HR" b="0" dirty="0"/>
                    </a:p>
                  </a:txBody>
                  <a:tcPr anchor="ctr"/>
                </a:tc>
              </a:tr>
              <a:tr h="615643">
                <a:tc>
                  <a:txBody>
                    <a:bodyPr/>
                    <a:lstStyle/>
                    <a:p>
                      <a:pPr algn="ctr"/>
                      <a:r>
                        <a:rPr lang="hr-HR" b="0" dirty="0" smtClean="0">
                          <a:effectLst/>
                        </a:rPr>
                        <a:t>8.</a:t>
                      </a:r>
                      <a:endParaRPr lang="hr-HR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b="0" dirty="0" smtClean="0">
                          <a:latin typeface="Comic Sans MS" pitchFamily="66" charset="0"/>
                        </a:rPr>
                        <a:t>Vanjski suradnik (predstavnik lokalne samouprave): </a:t>
                      </a:r>
                      <a:endParaRPr lang="hr-HR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 smtClean="0">
                          <a:latin typeface="Comic Sans MS" pitchFamily="66" charset="0"/>
                        </a:rPr>
                        <a:t>Julijana Adamović</a:t>
                      </a:r>
                      <a:endParaRPr lang="hr-HR" b="0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spd="slow" advClick="0" advTm="9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.C.M.E. Secret Agent" pitchFamily="34" charset="0"/>
              </a:rPr>
              <a:t>nadzorni </a:t>
            </a:r>
            <a:r>
              <a:rPr lang="hr-H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.C.M.E. Secret Agent" pitchFamily="34" charset="0"/>
              </a:rPr>
              <a:t>odbor učeničke zadruge “Dunav”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67544" y="2060848"/>
          <a:ext cx="8229600" cy="154076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58416"/>
                <a:gridCol w="7571184"/>
              </a:tblGrid>
              <a:tr h="513589">
                <a:tc>
                  <a:txBody>
                    <a:bodyPr/>
                    <a:lstStyle/>
                    <a:p>
                      <a:pPr algn="ctr"/>
                      <a:r>
                        <a:rPr lang="hr-HR" sz="1800" b="0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1.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b="0" dirty="0" smtClean="0">
                          <a:latin typeface="Comic Sans MS" pitchFamily="66" charset="0"/>
                        </a:rPr>
                        <a:t>Branimira Barun, prof. hrvatskog jezika i povijesti</a:t>
                      </a:r>
                      <a:endParaRPr lang="hr-HR" b="0" dirty="0">
                        <a:latin typeface="Comic Sans MS" pitchFamily="66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513589">
                <a:tc>
                  <a:txBody>
                    <a:bodyPr/>
                    <a:lstStyle/>
                    <a:p>
                      <a:pPr algn="ctr"/>
                      <a:r>
                        <a:rPr lang="hr-HR" b="0" dirty="0" smtClean="0">
                          <a:latin typeface="Comic Sans MS" pitchFamily="66" charset="0"/>
                        </a:rPr>
                        <a:t>2.</a:t>
                      </a:r>
                      <a:endParaRPr lang="hr-HR" b="0" dirty="0">
                        <a:latin typeface="Comic Sans MS" pitchFamily="66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b="0" dirty="0" smtClean="0">
                          <a:latin typeface="Comic Sans MS" pitchFamily="66" charset="0"/>
                        </a:rPr>
                        <a:t>Ivana Skender Oršolić, profesor</a:t>
                      </a:r>
                      <a:r>
                        <a:rPr lang="hr-HR" b="0" baseline="0" dirty="0" smtClean="0">
                          <a:latin typeface="Comic Sans MS" pitchFamily="66" charset="0"/>
                        </a:rPr>
                        <a:t> hrvatskog jezika</a:t>
                      </a:r>
                      <a:endParaRPr lang="hr-HR" b="0" dirty="0">
                        <a:latin typeface="Comic Sans MS" pitchFamily="66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513589">
                <a:tc>
                  <a:txBody>
                    <a:bodyPr/>
                    <a:lstStyle/>
                    <a:p>
                      <a:pPr algn="ctr"/>
                      <a:r>
                        <a:rPr lang="hr-HR" b="0" dirty="0" smtClean="0">
                          <a:latin typeface="Comic Sans MS" pitchFamily="66" charset="0"/>
                        </a:rPr>
                        <a:t>3.</a:t>
                      </a:r>
                      <a:endParaRPr lang="hr-HR" b="0" dirty="0">
                        <a:latin typeface="Comic Sans MS" pitchFamily="66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b="0" dirty="0" smtClean="0">
                          <a:latin typeface="Comic Sans MS" pitchFamily="66" charset="0"/>
                        </a:rPr>
                        <a:t>Dora </a:t>
                      </a:r>
                      <a:r>
                        <a:rPr lang="hr-HR" b="0" baseline="0" dirty="0" smtClean="0">
                          <a:latin typeface="Comic Sans MS" pitchFamily="66" charset="0"/>
                        </a:rPr>
                        <a:t> Duška Šestan, učiteljica razredne nastave</a:t>
                      </a:r>
                      <a:endParaRPr lang="hr-HR" b="0" dirty="0">
                        <a:latin typeface="Comic Sans MS" pitchFamily="66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7544" y="4077072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P.S.</a:t>
            </a:r>
            <a:r>
              <a:rPr lang="hr-HR" sz="2800" b="1" dirty="0" smtClean="0">
                <a:latin typeface="Comic Sans MS" pitchFamily="66" charset="0"/>
              </a:rPr>
              <a:t> </a:t>
            </a:r>
            <a:r>
              <a:rPr lang="hr-HR" sz="2800" dirty="0" smtClean="0">
                <a:latin typeface="Comic Sans MS" pitchFamily="66" charset="0"/>
              </a:rPr>
              <a:t>One vode računa da zadruga funkcionira po dogovorenim pravilima!!!</a:t>
            </a:r>
            <a:endParaRPr lang="hr-HR" sz="2800" dirty="0">
              <a:latin typeface="Comic Sans MS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8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E3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.C.M.E. Secret Agent" pitchFamily="34" charset="0"/>
              </a:rPr>
              <a:t>Neke od radionica zadruge </a:t>
            </a:r>
            <a:r>
              <a:rPr lang="hr-H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.C.M.E. Secret Agent" pitchFamily="34" charset="0"/>
              </a:rPr>
              <a:t>“Dunav</a:t>
            </a: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.C.M.E. Secret Agent" pitchFamily="34" charset="0"/>
              </a:rPr>
              <a:t>”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3"/>
              </a:buBlip>
            </a:pPr>
            <a:r>
              <a:rPr lang="hr-HR" dirty="0" smtClean="0">
                <a:latin typeface="Comic Sans MS" pitchFamily="66" charset="0"/>
              </a:rPr>
              <a:t>Spretne ruke</a:t>
            </a:r>
          </a:p>
          <a:p>
            <a:pPr>
              <a:buBlip>
                <a:blip r:embed="rId3"/>
              </a:buBlip>
            </a:pPr>
            <a:r>
              <a:rPr lang="hr-HR" dirty="0" smtClean="0">
                <a:latin typeface="Comic Sans MS" pitchFamily="66" charset="0"/>
              </a:rPr>
              <a:t>Djeca u narodnim tradicijskim običajima</a:t>
            </a:r>
          </a:p>
          <a:p>
            <a:pPr>
              <a:buBlip>
                <a:blip r:embed="rId3"/>
              </a:buBlip>
            </a:pPr>
            <a:r>
              <a:rPr lang="hr-HR" dirty="0" smtClean="0">
                <a:latin typeface="Comic Sans MS" pitchFamily="66" charset="0"/>
              </a:rPr>
              <a:t>Modelari</a:t>
            </a:r>
          </a:p>
          <a:p>
            <a:pPr>
              <a:buBlip>
                <a:blip r:embed="rId3"/>
              </a:buBlip>
            </a:pPr>
            <a:r>
              <a:rPr lang="hr-HR" dirty="0" smtClean="0">
                <a:latin typeface="Comic Sans MS" pitchFamily="66" charset="0"/>
              </a:rPr>
              <a:t>Mladi knjižničari</a:t>
            </a:r>
          </a:p>
          <a:p>
            <a:pPr>
              <a:buBlip>
                <a:blip r:embed="rId3"/>
              </a:buBlip>
            </a:pPr>
            <a:r>
              <a:rPr lang="hr-HR" dirty="0" smtClean="0">
                <a:latin typeface="Comic Sans MS" pitchFamily="66" charset="0"/>
              </a:rPr>
              <a:t>Lutkarstvo</a:t>
            </a:r>
          </a:p>
        </p:txBody>
      </p:sp>
      <p:pic>
        <p:nvPicPr>
          <p:cNvPr id="8194" name="Picture 2" descr="C:\Documents and Settings\Sanela\Desktop\ambidekst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645024"/>
            <a:ext cx="3357455" cy="22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Documents and Settings\Sanela\Desktop\children-reading-book-vector-thumb97238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4437112"/>
            <a:ext cx="2135108" cy="21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9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hr-HR" dirty="0">
                <a:latin typeface="Comic Sans MS" pitchFamily="66" charset="0"/>
              </a:rPr>
              <a:t>Kreativna radionica</a:t>
            </a:r>
          </a:p>
          <a:p>
            <a:pPr>
              <a:buBlip>
                <a:blip r:embed="rId2"/>
              </a:buBlip>
            </a:pPr>
            <a:r>
              <a:rPr lang="hr-HR" dirty="0">
                <a:latin typeface="Comic Sans MS" pitchFamily="66" charset="0"/>
              </a:rPr>
              <a:t>Likovna radionica</a:t>
            </a:r>
          </a:p>
          <a:p>
            <a:pPr>
              <a:buBlip>
                <a:blip r:embed="rId2"/>
              </a:buBlip>
            </a:pPr>
            <a:r>
              <a:rPr lang="hr-HR" dirty="0">
                <a:latin typeface="Comic Sans MS" pitchFamily="66" charset="0"/>
              </a:rPr>
              <a:t>Mali stvaraoci</a:t>
            </a:r>
          </a:p>
          <a:p>
            <a:pPr>
              <a:buBlip>
                <a:blip r:embed="rId2"/>
              </a:buBlip>
            </a:pPr>
            <a:r>
              <a:rPr lang="hr-HR" dirty="0">
                <a:latin typeface="Comic Sans MS" pitchFamily="66" charset="0"/>
              </a:rPr>
              <a:t>Mala slikarska kolonija</a:t>
            </a:r>
          </a:p>
          <a:p>
            <a:pPr>
              <a:buBlip>
                <a:blip r:embed="rId2"/>
              </a:buBlip>
            </a:pPr>
            <a:r>
              <a:rPr lang="hr-HR" dirty="0">
                <a:latin typeface="Comic Sans MS" pitchFamily="66" charset="0"/>
              </a:rPr>
              <a:t>Keramičari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.C.M.E. Secret Agent" pitchFamily="34" charset="0"/>
              </a:rPr>
              <a:t>Neke od radionica zadruge </a:t>
            </a:r>
            <a:r>
              <a:rPr lang="hr-H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.C.M.E. Secret Agent" pitchFamily="34" charset="0"/>
              </a:rPr>
              <a:t>“Dunav</a:t>
            </a: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.C.M.E. Secret Agent" pitchFamily="34" charset="0"/>
              </a:rPr>
              <a:t>”</a:t>
            </a:r>
            <a:endParaRPr lang="hr-HR" dirty="0"/>
          </a:p>
        </p:txBody>
      </p:sp>
      <p:pic>
        <p:nvPicPr>
          <p:cNvPr id="9218" name="Picture 2" descr="C:\Documents and Settings\Sanela\Desktop\Clipart-Cartoon-Design-1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420888"/>
            <a:ext cx="2476923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Documents and Settings\Sanela\Desktop\keramica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725144"/>
            <a:ext cx="2240765" cy="17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9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Blip>
                <a:blip r:embed="rId3"/>
              </a:buBlip>
            </a:pPr>
            <a:r>
              <a:rPr lang="hr-HR" dirty="0">
                <a:latin typeface="Comic Sans MS" pitchFamily="66" charset="0"/>
              </a:rPr>
              <a:t>Eko skupina</a:t>
            </a:r>
          </a:p>
          <a:p>
            <a:pPr>
              <a:buBlip>
                <a:blip r:embed="rId3"/>
              </a:buBlip>
            </a:pPr>
            <a:r>
              <a:rPr lang="hr-HR" dirty="0" smtClean="0">
                <a:latin typeface="Comic Sans MS" pitchFamily="66" charset="0"/>
              </a:rPr>
              <a:t>Povjesničari </a:t>
            </a:r>
            <a:r>
              <a:rPr lang="hr-HR" dirty="0">
                <a:latin typeface="Comic Sans MS" pitchFamily="66" charset="0"/>
              </a:rPr>
              <a:t>u praksi</a:t>
            </a:r>
          </a:p>
          <a:p>
            <a:pPr>
              <a:buBlip>
                <a:blip r:embed="rId3"/>
              </a:buBlip>
            </a:pPr>
            <a:r>
              <a:rPr lang="hr-HR" dirty="0">
                <a:latin typeface="Comic Sans MS" pitchFamily="66" charset="0"/>
              </a:rPr>
              <a:t>Tehničari</a:t>
            </a:r>
          </a:p>
          <a:p>
            <a:pPr>
              <a:buBlip>
                <a:blip r:embed="rId3"/>
              </a:buBlip>
            </a:pPr>
            <a:r>
              <a:rPr lang="hr-HR" dirty="0">
                <a:latin typeface="Comic Sans MS" pitchFamily="66" charset="0"/>
              </a:rPr>
              <a:t>Male vezilje</a:t>
            </a:r>
          </a:p>
          <a:p>
            <a:pPr>
              <a:buBlip>
                <a:blip r:embed="rId3"/>
              </a:buBlip>
            </a:pPr>
            <a:r>
              <a:rPr lang="hr-HR" dirty="0">
                <a:latin typeface="Comic Sans MS" pitchFamily="66" charset="0"/>
              </a:rPr>
              <a:t>Hard working </a:t>
            </a:r>
            <a:r>
              <a:rPr lang="hr-HR" dirty="0" smtClean="0">
                <a:latin typeface="Comic Sans MS" pitchFamily="66" charset="0"/>
              </a:rPr>
              <a:t>bees</a:t>
            </a:r>
            <a:endParaRPr lang="hr-HR" dirty="0" smtClean="0"/>
          </a:p>
          <a:p>
            <a:pPr>
              <a:buBlip>
                <a:blip r:embed="rId3"/>
              </a:buBlip>
            </a:pPr>
            <a:endParaRPr lang="hr-HR" dirty="0">
              <a:latin typeface="Comic Sans MS" pitchFamily="66" charset="0"/>
            </a:endParaRPr>
          </a:p>
          <a:p>
            <a:pPr>
              <a:buNone/>
            </a:pPr>
            <a:endParaRPr lang="hr-HR" dirty="0" smtClean="0">
              <a:latin typeface="Comic Sans MS" pitchFamily="66" charset="0"/>
            </a:endParaRPr>
          </a:p>
          <a:p>
            <a:pPr algn="r">
              <a:buNone/>
            </a:pPr>
            <a:r>
              <a:rPr lang="hr-HR" dirty="0" smtClean="0">
                <a:latin typeface="Comic Sans MS" pitchFamily="66" charset="0"/>
              </a:rPr>
              <a:t>a bit će ih još......!!!!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.C.M.E. Secret Agent" pitchFamily="34" charset="0"/>
              </a:rPr>
              <a:t>Neke od radionica zadruge </a:t>
            </a:r>
            <a:r>
              <a:rPr lang="hr-H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.C.M.E. Secret Agent" pitchFamily="34" charset="0"/>
              </a:rPr>
              <a:t>“Dunav</a:t>
            </a: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.C.M.E. Secret Agent" pitchFamily="34" charset="0"/>
              </a:rPr>
              <a:t>”</a:t>
            </a:r>
            <a:endParaRPr lang="hr-HR" dirty="0"/>
          </a:p>
        </p:txBody>
      </p:sp>
      <p:pic>
        <p:nvPicPr>
          <p:cNvPr id="10242" name="Picture 2" descr="C:\Documents and Settings\Sanela\Desktop\Green-Kid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268760"/>
            <a:ext cx="2600325" cy="2857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Documents and Settings\Sanela\Desktop\djeca-nacrtano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437112"/>
            <a:ext cx="4032448" cy="2232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9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E3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64704"/>
            <a:ext cx="4608512" cy="4536504"/>
          </a:xfrm>
        </p:spPr>
        <p:txBody>
          <a:bodyPr>
            <a:normAutofit/>
          </a:bodyPr>
          <a:lstStyle/>
          <a:p>
            <a:pPr algn="ctr"/>
            <a:r>
              <a:rPr lang="hr-HR" sz="4000" dirty="0" smtClean="0">
                <a:latin typeface="Comic Sans MS" pitchFamily="66" charset="0"/>
              </a:rPr>
              <a:t>Naša zadruga </a:t>
            </a:r>
            <a:r>
              <a:rPr lang="hr-H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“Dunav” </a:t>
            </a:r>
            <a:r>
              <a:rPr lang="hr-HR" sz="4000" dirty="0" smtClean="0">
                <a:latin typeface="Comic Sans MS" pitchFamily="66" charset="0"/>
              </a:rPr>
              <a:t>je dobila članstvo u </a:t>
            </a:r>
            <a:r>
              <a:rPr lang="hr-HR" sz="4000" b="1" dirty="0" smtClean="0">
                <a:latin typeface="Comic Sans MS" pitchFamily="66" charset="0"/>
              </a:rPr>
              <a:t>Hrvatskoj udruzi učeničkog zadrugarstva (HUUZ) </a:t>
            </a:r>
          </a:p>
        </p:txBody>
      </p:sp>
      <p:pic>
        <p:nvPicPr>
          <p:cNvPr id="11266" name="Picture 2" descr="C:\Documents and Settings\Sanela\Desktop\HUUZ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196752"/>
            <a:ext cx="3920788" cy="3852000"/>
          </a:xfrm>
          <a:prstGeom prst="rect">
            <a:avLst/>
          </a:prstGeom>
          <a:noFill/>
          <a:effectLst>
            <a:softEdge rad="12700"/>
          </a:effectLst>
        </p:spPr>
      </p:pic>
      <p:sp>
        <p:nvSpPr>
          <p:cNvPr id="5" name="Right Arrow 4"/>
          <p:cNvSpPr/>
          <p:nvPr/>
        </p:nvSpPr>
        <p:spPr>
          <a:xfrm>
            <a:off x="467544" y="5589240"/>
            <a:ext cx="1440160" cy="792088"/>
          </a:xfrm>
          <a:prstGeom prst="rightArrow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xtBox 5"/>
          <p:cNvSpPr txBox="1"/>
          <p:nvPr/>
        </p:nvSpPr>
        <p:spPr>
          <a:xfrm>
            <a:off x="1979712" y="5589240"/>
            <a:ext cx="4536504" cy="76944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hr-HR" sz="4400" dirty="0" smtClean="0">
                <a:latin typeface="Comic Sans MS" pitchFamily="66" charset="0"/>
              </a:rPr>
              <a:t>studeni 2011.</a:t>
            </a:r>
            <a:endParaRPr lang="hr-HR" sz="4400" dirty="0">
              <a:latin typeface="Comic Sans MS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9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67744" y="2276872"/>
            <a:ext cx="3816424" cy="1861006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itchFamily="66" charset="0"/>
              </a:rPr>
              <a:t>ZADRUGA “DUNAV”</a:t>
            </a:r>
            <a:endParaRPr lang="hr-HR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20688"/>
            <a:ext cx="2592288" cy="255347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Njeguje kulturnu i narodnu baštinu</a:t>
            </a:r>
            <a:endParaRPr lang="hr-HR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188640"/>
            <a:ext cx="2592288" cy="1947565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Središte zbivanja u školi</a:t>
            </a:r>
            <a:endParaRPr lang="hr-HR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0152" y="332656"/>
            <a:ext cx="3024336" cy="376529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Njeni članovi stječu inovativnost i poduzetnost van uvjeta klasične učionice</a:t>
            </a:r>
            <a:endParaRPr lang="hr-H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3933056"/>
            <a:ext cx="3995936" cy="2726591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Zanimljivo i korisno usmjerava mladež u izboru obrazovnih mogućnosti</a:t>
            </a:r>
            <a:endParaRPr lang="hr-HR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55976" y="4365104"/>
            <a:ext cx="3744416" cy="1947565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Kreativna i rekreativna organizacija</a:t>
            </a:r>
            <a:endParaRPr lang="hr-HR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15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051720" y="1772816"/>
            <a:ext cx="4968552" cy="4197846"/>
            <a:chOff x="2051720" y="1772816"/>
            <a:chExt cx="4968552" cy="4197846"/>
          </a:xfrm>
        </p:grpSpPr>
        <p:pic>
          <p:nvPicPr>
            <p:cNvPr id="12290" name="Picture 2" descr="C:\Documents and Settings\Sanela\Desktop\happy_birthday_014_01_tnb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43808" y="2348880"/>
              <a:ext cx="3095625" cy="362178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2051720" y="1772816"/>
              <a:ext cx="4968552" cy="1861006"/>
            </a:xfrm>
            <a:prstGeom prst="flowChartConnector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r-HR" sz="40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3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Comic Sans MS" pitchFamily="66" charset="0"/>
                </a:rPr>
                <a:t>OSOBINE ZADRUGARA</a:t>
              </a:r>
              <a:endParaRPr lang="hr-HR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 rot="1774748">
            <a:off x="69734" y="746116"/>
            <a:ext cx="3329697" cy="1161633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hr-HR" sz="3200" b="1" dirty="0" smtClean="0">
                <a:latin typeface="Comic Sans MS" pitchFamily="66" charset="0"/>
              </a:rPr>
              <a:t>MARLJIVOST</a:t>
            </a:r>
            <a:endParaRPr lang="hr-HR" sz="3200" b="1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9259821">
            <a:off x="-120456" y="3619306"/>
            <a:ext cx="3217719" cy="1161633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hr-HR" sz="3200" b="1" dirty="0" smtClean="0">
                <a:latin typeface="Comic Sans MS" pitchFamily="66" charset="0"/>
              </a:rPr>
              <a:t>RADIŠNOST</a:t>
            </a:r>
            <a:endParaRPr lang="hr-HR" sz="3200" b="1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9573572">
            <a:off x="5664564" y="681192"/>
            <a:ext cx="3679047" cy="1161633"/>
          </a:xfrm>
          <a:prstGeom prst="lef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r-HR" sz="3200" b="1" dirty="0" smtClean="0">
                <a:latin typeface="Comic Sans MS" pitchFamily="66" charset="0"/>
              </a:rPr>
              <a:t>RAZBORITOST</a:t>
            </a:r>
            <a:endParaRPr lang="hr-HR" sz="3200" b="1" dirty="0"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427086">
            <a:off x="5409580" y="3802200"/>
            <a:ext cx="3679047" cy="2139851"/>
          </a:xfrm>
          <a:prstGeom prst="lef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r-HR" sz="3200" b="1" dirty="0" smtClean="0">
                <a:latin typeface="Comic Sans MS" pitchFamily="66" charset="0"/>
              </a:rPr>
              <a:t>ZAJEDNIČKI RAD</a:t>
            </a:r>
            <a:endParaRPr lang="hr-HR" sz="3200" b="1" dirty="0">
              <a:latin typeface="Comic Sans MS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2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8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4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40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E3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Sanela\Desktop\obiljezjazadruge___\ZADRUGA_GR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556792"/>
            <a:ext cx="4173143" cy="46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 rot="1774748">
            <a:off x="69734" y="746116"/>
            <a:ext cx="3329697" cy="1161633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hr-HR" sz="3200" b="1" dirty="0" smtClean="0">
                <a:latin typeface="Comic Sans MS" pitchFamily="66" charset="0"/>
              </a:rPr>
              <a:t>POVJERENJE</a:t>
            </a:r>
            <a:endParaRPr lang="hr-HR" sz="3200" b="1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259821">
            <a:off x="583495" y="4652382"/>
            <a:ext cx="2239625" cy="1161633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hr-HR" sz="3200" b="1" dirty="0" smtClean="0">
                <a:latin typeface="Comic Sans MS" pitchFamily="66" charset="0"/>
              </a:rPr>
              <a:t>SLOGA</a:t>
            </a:r>
            <a:endParaRPr lang="hr-HR" sz="3200" b="1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9573572">
            <a:off x="5546987" y="837512"/>
            <a:ext cx="3365732" cy="1161633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3200" b="1" dirty="0" smtClean="0">
                <a:latin typeface="Comic Sans MS" pitchFamily="66" charset="0"/>
              </a:rPr>
              <a:t>PLANIRANJE</a:t>
            </a:r>
            <a:endParaRPr lang="hr-HR" sz="3200" b="1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984863">
            <a:off x="5841263" y="4903811"/>
            <a:ext cx="3249049" cy="1161633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3200" b="1" dirty="0" smtClean="0">
                <a:latin typeface="Comic Sans MS" pitchFamily="66" charset="0"/>
              </a:rPr>
              <a:t>ODVAŽNOST</a:t>
            </a:r>
            <a:endParaRPr lang="hr-HR" sz="3200" b="1" dirty="0">
              <a:latin typeface="Comic Sans MS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2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8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6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40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.C.M.E. Secret Agent" pitchFamily="34" charset="0"/>
              </a:rPr>
              <a:t>Zadrugari u akciji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.C.M.E. Secret Agent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hr-HR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.C.M.E. Secret Agent" pitchFamily="34" charset="0"/>
              </a:rPr>
              <a:t>04.11.2011</a:t>
            </a:r>
            <a:r>
              <a:rPr lang="hr-H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.C.M.E. Secret Agent" pitchFamily="34" charset="0"/>
              </a:rPr>
              <a:t>.</a:t>
            </a:r>
          </a:p>
          <a:p>
            <a:pPr algn="l"/>
            <a:r>
              <a:rPr lang="hr-H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.C.M.E. Secret Agent" pitchFamily="34" charset="0"/>
              </a:rPr>
              <a:t>Dan škole</a:t>
            </a:r>
            <a:endParaRPr lang="hr-HR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.C.M.E. Secret Agent" pitchFamily="34" charset="0"/>
            </a:endParaRPr>
          </a:p>
        </p:txBody>
      </p:sp>
    </p:spTree>
  </p:cSld>
  <p:clrMapOvr>
    <a:masterClrMapping/>
  </p:clrMapOvr>
  <p:transition spd="slow" advClick="0" advTm="3000"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3A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.C.M.E. Secret Agent" pitchFamily="34" charset="0"/>
              </a:rPr>
              <a:t>Osnovana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.C.M.E. Secret Agen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20688"/>
          </a:xfrm>
        </p:spPr>
        <p:txBody>
          <a:bodyPr/>
          <a:lstStyle/>
          <a:p>
            <a:pPr>
              <a:buNone/>
            </a:pP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.C.M.E. Secret Agent" pitchFamily="34" charset="0"/>
              </a:rPr>
              <a:t>10. veljače 2005. godine</a:t>
            </a:r>
          </a:p>
          <a:p>
            <a:pPr>
              <a:buNone/>
            </a:pPr>
            <a:endParaRPr lang="hr-HR" dirty="0"/>
          </a:p>
        </p:txBody>
      </p:sp>
      <p:pic>
        <p:nvPicPr>
          <p:cNvPr id="1026" name="Picture 2" descr="C:\Documents and Settings\Sanela\Desktop\ruk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492896"/>
            <a:ext cx="5130000" cy="41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5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>
                <a:latin typeface="A.C.M.E. Secret Agent" pitchFamily="34" charset="0"/>
              </a:rPr>
              <a:t>Hol naše škole</a:t>
            </a:r>
          </a:p>
        </p:txBody>
      </p:sp>
      <p:pic>
        <p:nvPicPr>
          <p:cNvPr id="1026" name="Picture 2" descr="C:\Documents and Settings\informatika\Desktop\dan škole - fotke\PB045596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971600" y="1340768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.C.M.E. Secret Agent" pitchFamily="34" charset="0"/>
              </a:rPr>
              <a:t>Sinišina enigmatika</a:t>
            </a:r>
            <a:endParaRPr lang="hr-HR" dirty="0">
              <a:latin typeface="A.C.M.E. Secret Agent" pitchFamily="34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20000"/>
          </a:blip>
          <a:stretch>
            <a:fillRect/>
          </a:stretch>
        </p:blipFill>
        <p:spPr bwMode="auto">
          <a:xfrm>
            <a:off x="1259632" y="1268760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.C.M.E. Secret Agent" pitchFamily="34" charset="0"/>
              </a:rPr>
              <a:t>Naša srca za Sinišu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20000"/>
          </a:blip>
          <a:stretch>
            <a:fillRect/>
          </a:stretch>
        </p:blipFill>
        <p:spPr bwMode="auto">
          <a:xfrm>
            <a:off x="1331640" y="1412776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informatika\Desktop\zadruga DUNAV\josslikazaprezentaciju\DSC066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836712"/>
            <a:ext cx="7555902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informatika\Desktop\zadruga DUNAV\josslikazaprezentaciju\DSC06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80728"/>
            <a:ext cx="7555902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informatika\Desktop\zadruga DUNAV\josslikazaprezentaciju\DSC066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836712"/>
            <a:ext cx="7555902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Documents and Settings\informatika\Desktop\zadruga DUNAV\josslikazaprezentaciju\DSC06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80728"/>
            <a:ext cx="7555902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.C.M.E. Secret Agent" pitchFamily="34" charset="0"/>
              </a:rPr>
              <a:t>Kršćanski simboli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59632" y="1412776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.C.M.E. Secret Agent" pitchFamily="34" charset="0"/>
              </a:rPr>
              <a:t>Grafičari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403648" y="1268760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.C.M.E. Secret Agent" pitchFamily="34" charset="0"/>
              </a:rPr>
              <a:t>KDBZ-ovci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59632" y="1340768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DE3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.C.M.E. Secret Agent" pitchFamily="34" charset="0"/>
              </a:rPr>
              <a:t>Zadruga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.C.M.E. Secret Agen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Comic Sans MS" pitchFamily="66" charset="0"/>
              </a:rPr>
              <a:t>d</a:t>
            </a:r>
            <a:r>
              <a:rPr lang="hr-HR" dirty="0" smtClean="0">
                <a:latin typeface="Comic Sans MS" pitchFamily="66" charset="0"/>
              </a:rPr>
              <a:t>ragovoljna interesna učenička organizacija</a:t>
            </a:r>
          </a:p>
          <a:p>
            <a:r>
              <a:rPr lang="hr-HR" dirty="0" smtClean="0">
                <a:latin typeface="Comic Sans MS" pitchFamily="66" charset="0"/>
              </a:rPr>
              <a:t>pridonosi postizanju odgojno-obrazovnih i društveno-gospodarskih ciljeva škole</a:t>
            </a:r>
          </a:p>
          <a:p>
            <a:r>
              <a:rPr lang="hr-HR" dirty="0" smtClean="0">
                <a:latin typeface="Comic Sans MS" pitchFamily="66" charset="0"/>
              </a:rPr>
              <a:t>kao oblik izvannastavnih aktivnosti omogućuje učenicima stjecanje radno-tehničkog, ekološkog, društvenog etnoodgoja i obrazovanja</a:t>
            </a:r>
          </a:p>
        </p:txBody>
      </p:sp>
    </p:spTree>
  </p:cSld>
  <p:clrMapOvr>
    <a:masterClrMapping/>
  </p:clrMapOvr>
  <p:transition spd="slow" advClick="0" advTm="15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Documents and Settings\informatika\Desktop\maja-prezentacija\kdbz\PB045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908720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Documents and Settings\informatika\Desktop\maja-prezentacija\kdbz\PB045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80728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Documents and Settings\informatika\Desktop\maja-prezentacija\kdbz\PB0455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620688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informatika\Desktop\maja-prezentacija\kdbz\PB0456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0"/>
            <a:ext cx="5040000" cy="67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Documents and Settings\informatika\Desktop\maja-prezentacija\kdbz\PB045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980728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.C.M.E. Secret Agent" pitchFamily="34" charset="0"/>
              </a:rPr>
              <a:t>Tehničari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403648" y="1340768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informatika\Desktop\zadruga DUNAV\josslikazaprezentaciju\IMG_14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908720"/>
            <a:ext cx="6724863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informatika\Desktop\zadruga DUNAV\josslikazaprezentaciju\IMG_14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908720"/>
            <a:ext cx="6724863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informatika\Desktop\zadruga DUNAV\josslikazaprezentaciju\IMG_1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836712"/>
            <a:ext cx="6724863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informatika\Desktop\zadruga DUNAV\josslikazaprezentaciju\IMG_1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764704"/>
            <a:ext cx="6724863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.C.M.E. Secret Agent" pitchFamily="34" charset="0"/>
              </a:rPr>
              <a:t>Zadruga ima: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132856"/>
            <a:ext cx="2530624" cy="3340968"/>
          </a:xfrm>
        </p:spPr>
        <p:txBody>
          <a:bodyPr/>
          <a:lstStyle/>
          <a:p>
            <a:r>
              <a:rPr lang="hr-HR" dirty="0" smtClean="0">
                <a:latin typeface="Comic Sans MS" pitchFamily="66" charset="0"/>
              </a:rPr>
              <a:t>svoj pečat</a:t>
            </a:r>
          </a:p>
          <a:p>
            <a:pPr>
              <a:buNone/>
            </a:pPr>
            <a:endParaRPr lang="hr-HR" dirty="0" smtClean="0">
              <a:latin typeface="Comic Sans MS" pitchFamily="66" charset="0"/>
            </a:endParaRPr>
          </a:p>
          <a:p>
            <a:r>
              <a:rPr lang="hr-HR" dirty="0" smtClean="0">
                <a:latin typeface="Comic Sans MS" pitchFamily="66" charset="0"/>
              </a:rPr>
              <a:t>grb</a:t>
            </a:r>
          </a:p>
          <a:p>
            <a:pPr>
              <a:buNone/>
            </a:pPr>
            <a:endParaRPr lang="hr-HR" dirty="0" smtClean="0">
              <a:latin typeface="Comic Sans MS" pitchFamily="66" charset="0"/>
            </a:endParaRPr>
          </a:p>
          <a:p>
            <a:r>
              <a:rPr lang="hr-HR" dirty="0" smtClean="0">
                <a:latin typeface="Comic Sans MS" pitchFamily="66" charset="0"/>
              </a:rPr>
              <a:t>zastavu</a:t>
            </a:r>
            <a:endParaRPr lang="hr-HR" dirty="0">
              <a:latin typeface="Comic Sans MS" pitchFamily="66" charset="0"/>
            </a:endParaRPr>
          </a:p>
        </p:txBody>
      </p:sp>
      <p:pic>
        <p:nvPicPr>
          <p:cNvPr id="2051" name="Picture 3" descr="C:\Documents and Settings\Sanela\Desktop\obiljezjazadruge___\ZADRUGA_GRB.jpg"/>
          <p:cNvPicPr>
            <a:picLocks noChangeAspect="1" noChangeArrowheads="1"/>
          </p:cNvPicPr>
          <p:nvPr/>
        </p:nvPicPr>
        <p:blipFill>
          <a:blip r:embed="rId2" cstate="print"/>
          <a:srcRect l="3569" t="11303" r="3562" b="8434"/>
          <a:stretch>
            <a:fillRect/>
          </a:stretch>
        </p:blipFill>
        <p:spPr bwMode="auto">
          <a:xfrm>
            <a:off x="3203848" y="1494000"/>
            <a:ext cx="5534289" cy="53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9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.C.M.E. Secret Agent" pitchFamily="34" charset="0"/>
              </a:rPr>
              <a:t>Čarolija stakla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403648" y="1340768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informatika\Desktop\zadruga DUNAV\josslikazaprezentaciju\P101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908720"/>
            <a:ext cx="6724863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informatika\Desktop\zadruga DUNAV\josslikazaprezentaciju\P623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85800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informatika\Desktop\zadruga DUNAV\josslikazaprezentaciju\P6230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836712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.C.M.E. Secret Agent" pitchFamily="34" charset="0"/>
              </a:rPr>
              <a:t>Matematičari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331640" y="1484784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.C.M.E. Secret Agent" pitchFamily="34" charset="0"/>
              </a:rPr>
              <a:t>Izrada spomen-korica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627784" y="1340768"/>
            <a:ext cx="378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.C.M.E. Secret Agent" pitchFamily="34" charset="0"/>
              </a:rPr>
              <a:t>Šuška se šuška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403648" y="1340768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.C.M.E. Secret Agent" pitchFamily="34" charset="0"/>
              </a:rPr>
              <a:t>Od kože se svašta može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331640" y="1412776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informatika\Desktop\maja-prezentacija\koža\PB0455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836712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informatika\Desktop\maja-prezentacija\koža\PB045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908720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2818656" cy="1143000"/>
          </a:xfrm>
        </p:spPr>
        <p:txBody>
          <a:bodyPr/>
          <a:lstStyle/>
          <a:p>
            <a:pPr algn="l"/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.C.M.E. Secret Agent" pitchFamily="34" charset="0"/>
              </a:rPr>
              <a:t>Cilj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.C.M.E. Secret Agen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1988840"/>
            <a:ext cx="5040560" cy="4464496"/>
          </a:xfrm>
        </p:spPr>
        <p:txBody>
          <a:bodyPr/>
          <a:lstStyle/>
          <a:p>
            <a:r>
              <a:rPr lang="hr-HR" dirty="0" smtClean="0">
                <a:latin typeface="Comic Sans MS" pitchFamily="66" charset="0"/>
              </a:rPr>
              <a:t>okupiti što veći broj učenika</a:t>
            </a:r>
          </a:p>
          <a:p>
            <a:r>
              <a:rPr lang="hr-HR" dirty="0" smtClean="0">
                <a:latin typeface="Comic Sans MS" pitchFamily="66" charset="0"/>
              </a:rPr>
              <a:t>primjerenim metodičkim postupcima pod vodstvom učitelja </a:t>
            </a:r>
            <a:r>
              <a:rPr lang="hr-HR" smtClean="0">
                <a:latin typeface="Comic Sans MS" pitchFamily="66" charset="0"/>
              </a:rPr>
              <a:t>mentora omogućiti </a:t>
            </a:r>
            <a:r>
              <a:rPr lang="hr-HR" dirty="0" smtClean="0">
                <a:latin typeface="Comic Sans MS" pitchFamily="66" charset="0"/>
              </a:rPr>
              <a:t>im razvoj sklonosti, interesa i sposobnosti</a:t>
            </a:r>
            <a:endParaRPr lang="hr-HR" dirty="0"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3234301" cy="360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7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.C.M.E. Secret Agent" pitchFamily="34" charset="0"/>
              </a:rPr>
              <a:t>Ledene posudice</a:t>
            </a: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403648" y="1268760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informatika\Desktop\maja-prezentacija\ledene\PB0455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836712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informatika\Desktop\maja-prezentacija\ledene\PB0455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052736"/>
            <a:ext cx="6720000" cy="504000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informatika\Desktop\maja-prezentacija\ledene\PB045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38000"/>
            <a:ext cx="5040000" cy="67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informatika\Desktop\maja-prezentacija\ledene\PB045543.JPG"/>
          <p:cNvPicPr>
            <a:picLocks noChangeAspect="1" noChangeArrowheads="1"/>
          </p:cNvPicPr>
          <p:nvPr/>
        </p:nvPicPr>
        <p:blipFill>
          <a:blip r:embed="rId3" cstate="print"/>
          <a:srcRect r="7653" b="25706"/>
          <a:stretch>
            <a:fillRect/>
          </a:stretch>
        </p:blipFill>
        <p:spPr bwMode="auto">
          <a:xfrm>
            <a:off x="323528" y="980728"/>
            <a:ext cx="8352928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.C.M.E. Secret Agent" pitchFamily="34" charset="0"/>
              </a:rPr>
              <a:t>Veseli slikari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403648" y="1340768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Documents and Settings\informatika\Desktop\maja-prezentacija\slikari\PB0455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836712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informatika\Desktop\maja-prezentacija\slikari\PB045576.JPG"/>
          <p:cNvPicPr>
            <a:picLocks noChangeAspect="1" noChangeArrowheads="1"/>
          </p:cNvPicPr>
          <p:nvPr/>
        </p:nvPicPr>
        <p:blipFill>
          <a:blip r:embed="rId3" cstate="print"/>
          <a:srcRect b="41422"/>
          <a:stretch>
            <a:fillRect/>
          </a:stretch>
        </p:blipFill>
        <p:spPr bwMode="auto">
          <a:xfrm>
            <a:off x="323528" y="1700808"/>
            <a:ext cx="8568000" cy="376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.C.M.E. Secret Agent" pitchFamily="34" charset="0"/>
              </a:rPr>
              <a:t>Sve od šuške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331640" y="1268760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informatika\Desktop\maja-prezentacija\sve od šuške\PB0455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836712"/>
            <a:ext cx="6722736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E3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1143000"/>
          </a:xfrm>
        </p:spPr>
        <p:txBody>
          <a:bodyPr/>
          <a:lstStyle/>
          <a:p>
            <a:pPr algn="l"/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.C.M.E. Secret Agent" pitchFamily="34" charset="0"/>
              </a:rPr>
              <a:t>pažnja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060848"/>
            <a:ext cx="5770984" cy="3960440"/>
          </a:xfrm>
        </p:spPr>
        <p:txBody>
          <a:bodyPr>
            <a:normAutofit/>
          </a:bodyPr>
          <a:lstStyle/>
          <a:p>
            <a:r>
              <a:rPr lang="hr-H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Posebno razvijamo i njegujemo radne navike, radne vrijednosti i stvaralaštvo!!!</a:t>
            </a:r>
            <a:endParaRPr lang="hr-H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099" name="Picture 3" descr="C:\Documents and Settings\Sanela\Desktop\žarula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04664"/>
            <a:ext cx="3087477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5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informatika\Desktop\maja-prezentacija\sve od šuške\PB0455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620688"/>
            <a:ext cx="6722736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informatika\Desktop\maja-prezentacija\sve od šuške\PB0455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35263"/>
            <a:ext cx="5040000" cy="6722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informatika\Desktop\maja-prezentacija\sve od šuške\PB0455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836712"/>
            <a:ext cx="6722736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informatika\Desktop\maja-prezentacija\sve od šuške\PB045579.JPG"/>
          <p:cNvPicPr>
            <a:picLocks noChangeAspect="1" noChangeArrowheads="1"/>
          </p:cNvPicPr>
          <p:nvPr/>
        </p:nvPicPr>
        <p:blipFill>
          <a:blip r:embed="rId3" cstate="print"/>
          <a:srcRect b="24277"/>
          <a:stretch>
            <a:fillRect/>
          </a:stretch>
        </p:blipFill>
        <p:spPr bwMode="auto">
          <a:xfrm>
            <a:off x="323528" y="1196752"/>
            <a:ext cx="8434194" cy="47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.C.M.E. Secret Agent" pitchFamily="34" charset="0"/>
              </a:rPr>
              <a:t>Staze jeseni</a:t>
            </a: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59632" y="1268760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informatika\Desktop\maja-prezentacija\staze  jesweni\PB04556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0"/>
            <a:ext cx="5040000" cy="67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informatika\Desktop\maja-prezentacija\staze  jesweni\PB04556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764704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informatika\Desktop\maja-prezentacija\staze  jesweni\PB04556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980728"/>
            <a:ext cx="6719888" cy="5040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informatika\Desktop\maja-prezentacija\P10601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908720"/>
            <a:ext cx="6730435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cuments and Settings\informatika\Desktop\maja-prezentacija\P1060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27566"/>
            <a:ext cx="5040000" cy="6730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5"/>
            <a:ext cx="8229600" cy="1728191"/>
          </a:xfrm>
        </p:spPr>
        <p:txBody>
          <a:bodyPr>
            <a:normAutofit fontScale="92500"/>
          </a:bodyPr>
          <a:lstStyle/>
          <a:p>
            <a:pPr algn="ctr"/>
            <a:r>
              <a:rPr lang="hr-HR" dirty="0" smtClean="0">
                <a:latin typeface="Comic Sans MS" pitchFamily="66" charset="0"/>
              </a:rPr>
              <a:t>zadrugari stječu znanje i svijest o načinima i potrebi očuvanja prirode, kao i njegovanje baštine i pučkog stvaralaštva</a:t>
            </a:r>
            <a:endParaRPr lang="hr-HR" dirty="0">
              <a:latin typeface="Comic Sans MS" pitchFamily="66" charset="0"/>
            </a:endParaRPr>
          </a:p>
        </p:txBody>
      </p:sp>
      <p:pic>
        <p:nvPicPr>
          <p:cNvPr id="5122" name="Picture 2" descr="C:\Documents and Settings\Sanela\Desktop\civilsocietyic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132856"/>
            <a:ext cx="7632848" cy="4474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8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informatika\Desktop\maja-prezentacija\P1060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27566"/>
            <a:ext cx="5040000" cy="6730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informatika\Desktop\maja-prezentacija\P10601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27566"/>
            <a:ext cx="5040000" cy="6730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.C.M.E. Secret Agent" pitchFamily="34" charset="0"/>
              </a:rPr>
              <a:t>Školski suvenir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699792" y="1268760"/>
            <a:ext cx="378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informatika\Desktop\maja-prezentacija\suveniri\PB0455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908720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informatika\Desktop\maja-prezentacija\suveniri\PB0455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908720"/>
            <a:ext cx="672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informatika\Desktop\maja-prezentacija\suveniri\PB0455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0"/>
            <a:ext cx="5040000" cy="67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.C.M.E. Secret Agent" pitchFamily="34" charset="0"/>
                <a:ea typeface="+mj-ea"/>
                <a:cs typeface="+mj-cs"/>
              </a:rPr>
              <a:t>Plava rapsodija</a:t>
            </a:r>
            <a:endParaRPr kumimoji="0" lang="hr-H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.C.M.E. Secret Agent" pitchFamily="34" charset="0"/>
              <a:ea typeface="+mj-ea"/>
              <a:cs typeface="+mj-cs"/>
            </a:endParaRPr>
          </a:p>
        </p:txBody>
      </p:sp>
      <p:pic>
        <p:nvPicPr>
          <p:cNvPr id="12" name="Picture 2" descr="C:\Documents and Settings\informatika\Desktop\zadruga DUNAV\plavarapsodija___\PB040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196752"/>
            <a:ext cx="6725563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Documents and Settings\informatika\Desktop\zadruga DUNAV\plavarapsodija___\PB040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908720"/>
            <a:ext cx="6725563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Documents and Settings\informatika\Desktop\zadruga DUNAV\plavarapsodija___\PB040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32436"/>
            <a:ext cx="5040000" cy="6725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Documents and Settings\informatika\Desktop\zadruga DUNAV\plavarapsodija___\PB040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32436"/>
            <a:ext cx="5040000" cy="6725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Sanela\Desktop\happy-ki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0"/>
            <a:ext cx="5400000" cy="54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725144"/>
            <a:ext cx="8229600" cy="1905075"/>
          </a:xfrm>
        </p:spPr>
        <p:txBody>
          <a:bodyPr>
            <a:normAutofit lnSpcReduction="10000"/>
          </a:bodyPr>
          <a:lstStyle/>
          <a:p>
            <a:pPr algn="ctr"/>
            <a:r>
              <a:rPr lang="hr-HR" sz="3000" dirty="0">
                <a:latin typeface="Comic Sans MS" pitchFamily="66" charset="0"/>
              </a:rPr>
              <a:t>učenici se profesionalno informiraju i usmjeravaju te se stvaraju preduvijeti za prijenos i praktičnu primjenu znanja u životu i lokalnoj sredini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8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Documents and Settings\informatika\Desktop\zadruga DUNAV\plavarapsodija___\PB040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908720"/>
            <a:ext cx="6725563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cuments and Settings\informatika\Desktop\zadruga DUNAV\plavarapsodija___\PA130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980728"/>
            <a:ext cx="6725563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informatika\Desktop\zadruga DUNAV\plavarapsodija___\d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32436"/>
            <a:ext cx="5040000" cy="6725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informatika\Desktop\zadruga DUNAV\plavarapsodija___\d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052736"/>
            <a:ext cx="6725563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1584176"/>
          </a:xfrm>
        </p:spPr>
        <p:txBody>
          <a:bodyPr/>
          <a:lstStyle/>
          <a:p>
            <a:pPr algn="ctr">
              <a:buNone/>
            </a:pPr>
            <a:r>
              <a:rPr lang="hr-HR" dirty="0" smtClean="0">
                <a:latin typeface="Comic Sans MS" pitchFamily="66" charset="0"/>
              </a:rPr>
              <a:t>Sve kreativne radove i predmete smo izložili i prodavali na našoj prvoj ovogodišnjoj izložbi u holu škole</a:t>
            </a:r>
            <a:endParaRPr lang="hr-HR" dirty="0">
              <a:latin typeface="Comic Sans MS" pitchFamily="66" charset="0"/>
            </a:endParaRPr>
          </a:p>
        </p:txBody>
      </p:sp>
      <p:pic>
        <p:nvPicPr>
          <p:cNvPr id="4" name="Picture 4" descr="C:\Documents and Settings\informatika\Desktop\maja-prezentacija\P1060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818000"/>
            <a:ext cx="6725563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5000">
    <p:wheel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informatika\Desktop\maja-prezentacija\P10602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08720"/>
            <a:ext cx="6725563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informatika\Desktop\maja-prezentacija\P1060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32436"/>
            <a:ext cx="5040000" cy="6725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:\Documents and Settings\informatika\Desktop\maja-prezentacija\P1060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692696"/>
            <a:ext cx="6725563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Documents and Settings\informatika\Desktop\maja-prezentacija\P10602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836712"/>
            <a:ext cx="6725563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Documents and Settings\informatika\Desktop\maja-prezentacija\P1060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836712"/>
            <a:ext cx="6725563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E3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.C.M.E. Secret Agent" pitchFamily="34" charset="0"/>
              </a:rPr>
              <a:t>Članstvo u Zadruzi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6"/>
            <a:ext cx="5400600" cy="5069160"/>
          </a:xfrm>
        </p:spPr>
        <p:txBody>
          <a:bodyPr>
            <a:normAutofit/>
          </a:bodyPr>
          <a:lstStyle/>
          <a:p>
            <a:r>
              <a:rPr lang="hr-HR" dirty="0" smtClean="0">
                <a:latin typeface="Comic Sans MS" pitchFamily="66" charset="0"/>
              </a:rPr>
              <a:t>član može postati svaki učenik škole nakon završenog prvog razreda, učitelji, mentori i ostali stručnjaci koji sudjeluju u radu, roditelji učenika članova zadruge</a:t>
            </a:r>
          </a:p>
          <a:p>
            <a:r>
              <a:rPr lang="hr-HR" dirty="0" smtClean="0">
                <a:latin typeface="Comic Sans MS" pitchFamily="66" charset="0"/>
              </a:rPr>
              <a:t>članstvo je dragovoljno</a:t>
            </a:r>
          </a:p>
          <a:p>
            <a:r>
              <a:rPr lang="hr-HR" dirty="0" smtClean="0">
                <a:latin typeface="Comic Sans MS" pitchFamily="66" charset="0"/>
              </a:rPr>
              <a:t>dokazuje se </a:t>
            </a: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iskaznicom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7170" name="Picture 2" descr="C:\Documents and Settings\Sanela\Desktop\obiljezjazadruge___\ZADRUGA_CLANSKA_A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484784"/>
            <a:ext cx="3360823" cy="504000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2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Documents and Settings\informatika\Desktop\maja-prezentacija\P10602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08720"/>
            <a:ext cx="6725563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informatika\Desktop\maja-prezentacija\P10602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32436"/>
            <a:ext cx="5040000" cy="6725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rgbClr val="3DE34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informatika\Desktop\maja-prezentacija\P1060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32436"/>
            <a:ext cx="5040000" cy="6725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wheel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hr-H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itchFamily="82" charset="0"/>
              </a:rPr>
              <a:t>Vrijedne ruke ljepši život stvaraju i same svoju budućnost oblikuju</a:t>
            </a:r>
            <a:endParaRPr lang="hr-HR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rrington" pitchFamily="82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6000">
    <p:wheel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E3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.C.M.E. Secret Agent" pitchFamily="34" charset="0"/>
              </a:rPr>
              <a:t>Dragi zadrugari!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3556992"/>
          </a:xfrm>
        </p:spPr>
        <p:txBody>
          <a:bodyPr/>
          <a:lstStyle/>
          <a:p>
            <a:pPr algn="ctr">
              <a:buNone/>
            </a:pPr>
            <a:r>
              <a:rPr lang="hr-HR" b="1" dirty="0" smtClean="0">
                <a:latin typeface="Comic Sans MS" pitchFamily="66" charset="0"/>
              </a:rPr>
              <a:t>Nastavite ovako maštovito i zaigrano stvarati!!!!</a:t>
            </a:r>
          </a:p>
          <a:p>
            <a:pPr algn="ctr">
              <a:buNone/>
            </a:pPr>
            <a:r>
              <a:rPr lang="hr-HR" b="1" dirty="0" smtClean="0">
                <a:latin typeface="Comic Sans MS" pitchFamily="66" charset="0"/>
              </a:rPr>
              <a:t>... neka se daleko pročuje o učeničkoj zadruzi “Dunav”!</a:t>
            </a:r>
          </a:p>
          <a:p>
            <a:pPr algn="ctr">
              <a:buNone/>
            </a:pPr>
            <a:r>
              <a:rPr lang="hr-HR" b="1" dirty="0" smtClean="0">
                <a:latin typeface="Comic Sans MS" pitchFamily="66" charset="0"/>
              </a:rPr>
              <a:t>... i neka ime naše škole i dalje ponosno krasi ovo mjesto znanja i saznanja...</a:t>
            </a:r>
            <a:endParaRPr lang="hr-HR" b="1" dirty="0">
              <a:latin typeface="Comic Sans MS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2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A4E5"/>
            </a:gs>
            <a:gs pos="39999">
              <a:srgbClr val="73AAE7"/>
            </a:gs>
            <a:gs pos="70000">
              <a:schemeClr val="bg1"/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8072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hr-HR" sz="4400" b="1" dirty="0" smtClean="0">
                <a:latin typeface="Harrington" pitchFamily="82" charset="0"/>
              </a:rPr>
              <a:t>“Najbolje znanje i spoznaje stječu se radom, doživljajem i iskustvom. Što čovjek sam doživi i proćuti to najbolje spozna i upamti. Samo vlastitim radom, svojim trudom i borbom čovjek raste u svojoj unutrašnjosti!”</a:t>
            </a:r>
            <a:r>
              <a:rPr lang="hr-HR" sz="4400" dirty="0" smtClean="0">
                <a:latin typeface="Harrington" pitchFamily="82" charset="0"/>
              </a:rPr>
              <a:t> </a:t>
            </a:r>
          </a:p>
          <a:p>
            <a:pPr algn="r">
              <a:buNone/>
            </a:pPr>
            <a:endParaRPr lang="hr-HR" sz="4400" dirty="0">
              <a:latin typeface="Harrington" pitchFamily="82" charset="0"/>
            </a:endParaRPr>
          </a:p>
          <a:p>
            <a:pPr algn="r">
              <a:buNone/>
            </a:pPr>
            <a:r>
              <a:rPr lang="hr-HR" sz="4400" dirty="0" smtClean="0">
                <a:latin typeface="Harrington" pitchFamily="82" charset="0"/>
              </a:rPr>
              <a:t>Davorin Trstenjak</a:t>
            </a:r>
          </a:p>
          <a:p>
            <a:pPr algn="ctr">
              <a:buNone/>
            </a:pPr>
            <a:endParaRPr lang="hr-HR" sz="4400" dirty="0" smtClean="0">
              <a:latin typeface="Harrington" pitchFamily="82" charset="0"/>
            </a:endParaRPr>
          </a:p>
          <a:p>
            <a:pPr>
              <a:buNone/>
            </a:pPr>
            <a:endParaRPr lang="hr-H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20000">
    <p:whee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</TotalTime>
  <Words>568</Words>
  <Application>Microsoft Office PowerPoint</Application>
  <PresentationFormat>Prikaz na zaslonu (4:3)</PresentationFormat>
  <Paragraphs>124</Paragraphs>
  <Slides>95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95</vt:i4>
      </vt:variant>
    </vt:vector>
  </HeadingPairs>
  <TitlesOfParts>
    <vt:vector size="96" baseType="lpstr">
      <vt:lpstr>Office Theme</vt:lpstr>
      <vt:lpstr>Slajd 1</vt:lpstr>
      <vt:lpstr>Osnovana</vt:lpstr>
      <vt:lpstr>Zadruga</vt:lpstr>
      <vt:lpstr>Zadruga ima:</vt:lpstr>
      <vt:lpstr>Cilj</vt:lpstr>
      <vt:lpstr>pažnja</vt:lpstr>
      <vt:lpstr>Slajd 7</vt:lpstr>
      <vt:lpstr>Slajd 8</vt:lpstr>
      <vt:lpstr>Članstvo u Zadruzi</vt:lpstr>
      <vt:lpstr>Zadružni odbor učeničke zadruge “Dunav”</vt:lpstr>
      <vt:lpstr>nadzorni odbor učeničke zadruge “Dunav”</vt:lpstr>
      <vt:lpstr>Neke od radionica zadruge “Dunav”</vt:lpstr>
      <vt:lpstr>Neke od radionica zadruge “Dunav”</vt:lpstr>
      <vt:lpstr>Neke od radionica zadruge “Dunav”</vt:lpstr>
      <vt:lpstr>Slajd 15</vt:lpstr>
      <vt:lpstr>Slajd 16</vt:lpstr>
      <vt:lpstr>Slajd 17</vt:lpstr>
      <vt:lpstr>Slajd 18</vt:lpstr>
      <vt:lpstr>Zadrugari u akciji</vt:lpstr>
      <vt:lpstr>Hol naše škole</vt:lpstr>
      <vt:lpstr>Sinišina enigmatika</vt:lpstr>
      <vt:lpstr>Naša srca za Sinišu</vt:lpstr>
      <vt:lpstr>Slajd 23</vt:lpstr>
      <vt:lpstr>Slajd 24</vt:lpstr>
      <vt:lpstr>Slajd 25</vt:lpstr>
      <vt:lpstr>Slajd 26</vt:lpstr>
      <vt:lpstr>Kršćanski simboli</vt:lpstr>
      <vt:lpstr>Grafičari</vt:lpstr>
      <vt:lpstr>KDBZ-ovci</vt:lpstr>
      <vt:lpstr>Slajd 30</vt:lpstr>
      <vt:lpstr>Slajd 31</vt:lpstr>
      <vt:lpstr>Slajd 32</vt:lpstr>
      <vt:lpstr>Slajd 33</vt:lpstr>
      <vt:lpstr>Slajd 34</vt:lpstr>
      <vt:lpstr>Tehničari</vt:lpstr>
      <vt:lpstr>Slajd 36</vt:lpstr>
      <vt:lpstr>Slajd 37</vt:lpstr>
      <vt:lpstr>Slajd 38</vt:lpstr>
      <vt:lpstr>Slajd 39</vt:lpstr>
      <vt:lpstr>Čarolija stakla</vt:lpstr>
      <vt:lpstr>Slajd 41</vt:lpstr>
      <vt:lpstr>Slajd 42</vt:lpstr>
      <vt:lpstr>Slajd 43</vt:lpstr>
      <vt:lpstr>Matematičari</vt:lpstr>
      <vt:lpstr>Izrada spomen-korica</vt:lpstr>
      <vt:lpstr>Šuška se šuška</vt:lpstr>
      <vt:lpstr>Od kože se svašta može</vt:lpstr>
      <vt:lpstr>Slajd 48</vt:lpstr>
      <vt:lpstr>Slajd 49</vt:lpstr>
      <vt:lpstr>Ledene posudice</vt:lpstr>
      <vt:lpstr>Slajd 51</vt:lpstr>
      <vt:lpstr>Slajd 52</vt:lpstr>
      <vt:lpstr>Slajd 53</vt:lpstr>
      <vt:lpstr>Slajd 54</vt:lpstr>
      <vt:lpstr>Veseli slikari</vt:lpstr>
      <vt:lpstr>Slajd 56</vt:lpstr>
      <vt:lpstr>Slajd 57</vt:lpstr>
      <vt:lpstr>Sve od šuške</vt:lpstr>
      <vt:lpstr>Slajd 59</vt:lpstr>
      <vt:lpstr>Slajd 60</vt:lpstr>
      <vt:lpstr>Slajd 61</vt:lpstr>
      <vt:lpstr>Slajd 62</vt:lpstr>
      <vt:lpstr>Slajd 63</vt:lpstr>
      <vt:lpstr>Staze jeseni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Školski suvenir</vt:lpstr>
      <vt:lpstr>Slajd 73</vt:lpstr>
      <vt:lpstr>Slajd 74</vt:lpstr>
      <vt:lpstr>Slajd 75</vt:lpstr>
      <vt:lpstr>Slajd 76</vt:lpstr>
      <vt:lpstr>Slajd 77</vt:lpstr>
      <vt:lpstr>Slajd 78</vt:lpstr>
      <vt:lpstr>Slajd 79</vt:lpstr>
      <vt:lpstr>Slajd 80</vt:lpstr>
      <vt:lpstr>Slajd 81</vt:lpstr>
      <vt:lpstr>Slajd 82</vt:lpstr>
      <vt:lpstr>Slajd 83</vt:lpstr>
      <vt:lpstr>Slajd 84</vt:lpstr>
      <vt:lpstr>Slajd 85</vt:lpstr>
      <vt:lpstr>Slajd 86</vt:lpstr>
      <vt:lpstr>Slajd 87</vt:lpstr>
      <vt:lpstr>Slajd 88</vt:lpstr>
      <vt:lpstr>Slajd 89</vt:lpstr>
      <vt:lpstr>Slajd 90</vt:lpstr>
      <vt:lpstr>Slajd 91</vt:lpstr>
      <vt:lpstr>Slajd 92</vt:lpstr>
      <vt:lpstr>Slajd 93</vt:lpstr>
      <vt:lpstr>Dragi zadrugari!</vt:lpstr>
      <vt:lpstr>Slajd 95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Kralj</dc:creator>
  <cp:lastModifiedBy>informatika</cp:lastModifiedBy>
  <cp:revision>86</cp:revision>
  <dcterms:created xsi:type="dcterms:W3CDTF">2011-11-28T07:11:40Z</dcterms:created>
  <dcterms:modified xsi:type="dcterms:W3CDTF">2012-03-29T11:08:13Z</dcterms:modified>
</cp:coreProperties>
</file>